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3" r:id="rId6"/>
    <p:sldId id="259" r:id="rId7"/>
    <p:sldId id="265" r:id="rId8"/>
    <p:sldId id="261" r:id="rId9"/>
    <p:sldId id="267" r:id="rId10"/>
    <p:sldId id="26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5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66768-F30D-4EF1-8846-6FB6069C992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DD10-B7B8-49EB-8344-BE02F389E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6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8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E86A-19FE-891C-7905-9B5B0AFB5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7F9C7-EE2D-7032-6A83-99DB8B2CF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F6157-E45D-D65F-8C20-6967A58B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5C18-C31E-C64D-2389-B064E551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1BCED-7D4D-03FC-9C07-70430994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3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CE75-288D-1CBF-8DED-4F3969AE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7ECD4-A0E6-3DE0-DEAB-381A00137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4AB93-76AD-A484-EAF2-314B598B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DB428-DDAB-9FA8-1165-98CBA566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9A63-5FBE-EEFB-DF39-18BC1168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13EA99-67F7-7976-0493-65C9810D9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7B24A-2A97-52D2-45D4-652B3AE2B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46CF9-8CF5-73B1-EE63-050AF9CE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455EB-FC05-07A6-1391-016EC68E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ED76-3E67-40D6-9771-97408DCE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7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3981-7BA2-248A-7918-7203FBD4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1923-EA04-539B-5E7A-521AB1B4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71005-31FD-EA02-6581-84E3E28A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48E2-66B3-73EE-390F-FC6062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77CF-74B8-D868-70FF-A3413F47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0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D1-CFE3-2052-19D9-BC9DA9A9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83A9-FEEA-D73C-256D-9DA6DB49F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C8C13-6F92-E402-B5B3-2E577BFB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9AEE-1744-C107-7023-7657A123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910A-5C42-BE91-D9A6-333B44FE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CF34-1B18-C5AF-914E-65A01DB6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E5AD-4931-7DE7-7AFE-5843F8FD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6B6FF-CEBF-58D9-940B-DC929996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8A4B5-9DBB-FCE3-83A7-5662B1A3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D77A8-A6F3-04AD-8078-EDCFA227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A89B9-A966-8CC3-6F74-7F1F119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6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67C8-B42E-8CB5-DBAA-EDB0E481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FDF03-0508-533D-5BFE-6D3201AF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2F31C-EE77-E388-9BF4-BCCD60B68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057BE-0DE7-829E-5006-EA2449C0E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64A2B-267B-6CCC-6B43-D10FFB51B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A9E93-5E64-542A-B839-03E7E3F8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7608D-7281-4B12-9E7B-71E08ACE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C93AA-9C26-CA45-A733-889BDCDC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B13F-84BE-A505-C2FD-584D9ADD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53932-35EA-698D-4893-AE489CEC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BA69D-5723-0D91-57EA-3D6C23EB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EED72-68C1-A5D3-732D-5A575AFD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6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DB974-7DA2-9EC1-6716-8FCFF75C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17118-80D2-427D-1B7D-A8E7841A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F775B-B559-2368-B526-6EAB8C54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B2F7-5381-AA17-6BB2-7026C4D8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F3C7-9D6C-D6C5-9CC4-C399EA1E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8511C-631C-E955-5B21-1E14DF3A6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A4F4C-246B-FF94-D5ED-744AA7EE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5CE8D-8ECF-F142-59D2-56D95030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FC2F5-0CC1-0A56-57AF-9FC09F7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1E20-D7FF-FFE2-3189-1203BC10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208156-2000-1CA5-53DB-E94368AE0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8D55-C83D-EE5E-BAF0-2C5654364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E0F08-F4AE-A6BC-A505-B5405997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66773-C126-2DB9-6F57-90CBFCF8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3F35B-CE03-C0D0-7057-7702C2F1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09944-B959-1C6F-69A2-33442270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C205-8112-1838-8137-B59F5CAF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D1478-DB58-0DB5-F12A-420EA475E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1996C-3668-4976-0C5D-3464D2A6C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34BA9-8778-816C-FEAD-FEEB54AAC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axfoundation.or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924A-BD21-F21E-505C-B83C907BB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dirty="0"/>
              <a:t>Breweries In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FC445-ECC7-0070-1E26-A5C29FC3D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Picture 4" descr="A row of beer taps&#10;&#10;Description automatically generated">
            <a:extLst>
              <a:ext uri="{FF2B5EF4-FFF2-40B4-BE49-F238E27FC236}">
                <a16:creationId xmlns:a16="http://schemas.microsoft.com/office/drawing/2014/main" id="{AF35EA17-7C9F-21FE-88AE-4681BC33C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94096-D6FD-A25F-5242-D692C77DDAE9}"/>
              </a:ext>
            </a:extLst>
          </p:cNvPr>
          <p:cNvSpPr/>
          <p:nvPr/>
        </p:nvSpPr>
        <p:spPr>
          <a:xfrm>
            <a:off x="-74646" y="0"/>
            <a:ext cx="9032033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915DC-C818-E551-4A50-3D6771D53792}"/>
              </a:ext>
            </a:extLst>
          </p:cNvPr>
          <p:cNvSpPr txBox="1"/>
          <p:nvPr/>
        </p:nvSpPr>
        <p:spPr>
          <a:xfrm>
            <a:off x="3350393" y="1746080"/>
            <a:ext cx="6388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Breweries In the USA</a:t>
            </a:r>
          </a:p>
        </p:txBody>
      </p:sp>
    </p:spTree>
    <p:extLst>
      <p:ext uri="{BB962C8B-B14F-4D97-AF65-F5344CB8AC3E}">
        <p14:creationId xmlns:p14="http://schemas.microsoft.com/office/powerpoint/2010/main" val="274830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w of beer taps&#10;&#10;Description automatically generated">
            <a:extLst>
              <a:ext uri="{FF2B5EF4-FFF2-40B4-BE49-F238E27FC236}">
                <a16:creationId xmlns:a16="http://schemas.microsoft.com/office/drawing/2014/main" id="{90E38249-3947-9249-CCDC-D3DA1DD1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28008-06A4-183F-B639-3C90E1008CA1}"/>
              </a:ext>
            </a:extLst>
          </p:cNvPr>
          <p:cNvSpPr txBox="1"/>
          <p:nvPr/>
        </p:nvSpPr>
        <p:spPr>
          <a:xfrm>
            <a:off x="98548" y="3793413"/>
            <a:ext cx="4342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did just the 20 smallest states there would be no correlation even with the 114 breweries in Maine. Even Nevada with its population the brewery count is 51.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34BA99-D459-7FA0-FFC6-572E2563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98" y="1590602"/>
            <a:ext cx="4550970" cy="39798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D461C3-5403-BE04-41B3-12AA39E64036}"/>
              </a:ext>
            </a:extLst>
          </p:cNvPr>
          <p:cNvSpPr txBox="1"/>
          <p:nvPr/>
        </p:nvSpPr>
        <p:spPr>
          <a:xfrm>
            <a:off x="-74646" y="267163"/>
            <a:ext cx="5198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410C82-1E00-F5E2-C170-71BBC1C5C21E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BE830C-3712-FB2C-768E-D7CE9B87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5" y="1590602"/>
            <a:ext cx="2947387" cy="49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crack in a window&#10;&#10;Description automatically generated">
            <a:extLst>
              <a:ext uri="{FF2B5EF4-FFF2-40B4-BE49-F238E27FC236}">
                <a16:creationId xmlns:a16="http://schemas.microsoft.com/office/drawing/2014/main" id="{32F6773C-25C7-D253-54D9-C4390FC7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02" y="0"/>
            <a:ext cx="1235590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999B-8842-7ABD-1D13-0A065AF8F2CA}"/>
              </a:ext>
            </a:extLst>
          </p:cNvPr>
          <p:cNvSpPr txBox="1"/>
          <p:nvPr/>
        </p:nvSpPr>
        <p:spPr>
          <a:xfrm>
            <a:off x="1874924" y="275790"/>
            <a:ext cx="784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Issues That Came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ADEA9-8BC7-86D5-C113-5100EF16128B}"/>
              </a:ext>
            </a:extLst>
          </p:cNvPr>
          <p:cNvSpPr txBox="1"/>
          <p:nvPr/>
        </p:nvSpPr>
        <p:spPr>
          <a:xfrm>
            <a:off x="279702" y="1654062"/>
            <a:ext cx="434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Issue 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9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4604654" y="433990"/>
            <a:ext cx="7469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Looking at the data, there were more breweries, and brewery types, then originally thought by myself. We brought in over 8000 per </a:t>
            </a:r>
            <a:r>
              <a:rPr lang="en-US" sz="1500" dirty="0" err="1">
                <a:solidFill>
                  <a:schemeClr val="bg1"/>
                </a:solidFill>
              </a:rPr>
              <a:t>openbrewerydb</a:t>
            </a:r>
            <a:r>
              <a:rPr lang="en-US" sz="1500" dirty="0">
                <a:solidFill>
                  <a:schemeClr val="bg1"/>
                </a:solidFill>
              </a:rPr>
              <a:t> and then removed all other countries bringing the total to 5736. Some of the data didn't have Lat/long so those were removed to bring the dataset to 5524 breweries. California leaded the most with this dataset with 904 with second being Washington at 423. 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144627" y="78313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1742740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C2C260A3-1019-BEEB-837B-B392FB6C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" y="2420883"/>
            <a:ext cx="11202955" cy="43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74666" y="101549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44645" y="1345994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8BF30-EA6F-41D4-D07F-75F330D5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07" y="1660108"/>
            <a:ext cx="6399544" cy="5128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C6D04-4AD2-0231-BCBB-B9C7EE5D7FDB}"/>
              </a:ext>
            </a:extLst>
          </p:cNvPr>
          <p:cNvSpPr txBox="1"/>
          <p:nvPr/>
        </p:nvSpPr>
        <p:spPr>
          <a:xfrm>
            <a:off x="4949711" y="184710"/>
            <a:ext cx="7489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When the data was mapped, it appears that majority of the breweries are near a body of water. Either being on a coast or near a large lake body. Import/Exports would have been the next step to look for and compare with ports and brewery locations, but unable to find necessary data in timeframe.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79230-3236-8018-E811-9ABD82AC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736" y="1639018"/>
            <a:ext cx="988089" cy="51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77265" y="2822344"/>
            <a:ext cx="44454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Generating a basic scatter plot, we can see that our plot is pretty bundled together indicating little to no correlation. Plotting our line and printing our R Value, the scatter plot has an actual negative correlation between our two values, sitting at -.24.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This means the states with most breweries are states that are drinking the least. This at the very least indicates that the # of Breweries Per State is driven by a separate factor.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Consumption Rate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65314" y="220615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diagram of a bar graph&#10;&#10;Description automatically generated">
            <a:extLst>
              <a:ext uri="{FF2B5EF4-FFF2-40B4-BE49-F238E27FC236}">
                <a16:creationId xmlns:a16="http://schemas.microsoft.com/office/drawing/2014/main" id="{47C488B2-598F-CC7E-6A31-0CEDCC71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28" y="1104182"/>
            <a:ext cx="6372472" cy="47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20457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65338"/>
            <a:ext cx="1164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Which State paid the most taxes for premise use?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907338" y="773224"/>
            <a:ext cx="9815296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3F109-551F-35A9-E250-FF467CF797DC}"/>
              </a:ext>
            </a:extLst>
          </p:cNvPr>
          <p:cNvSpPr txBox="1"/>
          <p:nvPr/>
        </p:nvSpPr>
        <p:spPr>
          <a:xfrm>
            <a:off x="388588" y="1453558"/>
            <a:ext cx="4060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2023 the state with the highest beer tax is Tennessee at $1.29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beer tax is Wyoming at a rate of $0.02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Ref: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/>
              </a:rPr>
              <a:t>https://taxfoundation.org/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8CA2F-9CF7-6F82-6144-A6C90057A8C3}"/>
              </a:ext>
            </a:extLst>
          </p:cNvPr>
          <p:cNvSpPr txBox="1"/>
          <p:nvPr/>
        </p:nvSpPr>
        <p:spPr>
          <a:xfrm>
            <a:off x="9838162" y="1113697"/>
            <a:ext cx="2020959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highest on-premise use taxes per capita was Wyoming.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on-premise use taxes per capita was Mississippi.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B663C-9DD5-FBBF-ECB1-A35877D80717}"/>
              </a:ext>
            </a:extLst>
          </p:cNvPr>
          <p:cNvSpPr txBox="1"/>
          <p:nvPr/>
        </p:nvSpPr>
        <p:spPr>
          <a:xfrm>
            <a:off x="5066759" y="3965928"/>
            <a:ext cx="2357570" cy="20621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Note that the taxes paid on premise does not directly correlate with consumption rate per capita as there are other factors that effect the amount of taxes owed.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61F38-5BEA-F44A-7880-25895F82933F}"/>
              </a:ext>
            </a:extLst>
          </p:cNvPr>
          <p:cNvSpPr txBox="1"/>
          <p:nvPr/>
        </p:nvSpPr>
        <p:spPr>
          <a:xfrm>
            <a:off x="479567" y="2970839"/>
            <a:ext cx="4060048" cy="34163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taxes are known as an excise tax. This is sometimes referred to as a ‘sin’ tax.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 state has its own set of rules for excise taxes.</a:t>
            </a:r>
          </a:p>
          <a:p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Most states have only an excise tax, but some states also include an Ad Valorem (A Latin phrase meaning “according to the value.”). 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 Valorem applies to other factors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such as alcohol %.</a:t>
            </a:r>
          </a:p>
        </p:txBody>
      </p:sp>
      <p:pic>
        <p:nvPicPr>
          <p:cNvPr id="14" name="Picture 13" descr="A graph of a number of states&#10;&#10;Description automatically generated">
            <a:extLst>
              <a:ext uri="{FF2B5EF4-FFF2-40B4-BE49-F238E27FC236}">
                <a16:creationId xmlns:a16="http://schemas.microsoft.com/office/drawing/2014/main" id="{3F87A2B9-3B3B-C594-5913-1DFDC808C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46" y="3919165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6" name="Picture 15" descr="A graph with blue bars&#10;&#10;Description automatically generated">
            <a:extLst>
              <a:ext uri="{FF2B5EF4-FFF2-40B4-BE49-F238E27FC236}">
                <a16:creationId xmlns:a16="http://schemas.microsoft.com/office/drawing/2014/main" id="{EF74D51B-CC8D-E0E4-962A-E9FB152A6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29" y="961637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8814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184813" y="2795760"/>
            <a:ext cx="4349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had an initial question of average income per state with breweries and if there was a correlation.  After bringing in the income and merging the files, the data was placed onto a scatter plot.  The correlation was a .07 and the graph indicated there was no correlation.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152139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Average Income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212824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20F75-5AAF-4FCF-78C8-3809023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961649"/>
            <a:ext cx="6858000" cy="53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169279" y="105826"/>
            <a:ext cx="7136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Is Beer Consumption Rising or Falling?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95512" y="1535091"/>
            <a:ext cx="7136573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EF12D7CC-9585-485E-A4BC-C9E58957D5D3}"/>
              </a:ext>
            </a:extLst>
          </p:cNvPr>
          <p:cNvSpPr/>
          <p:nvPr/>
        </p:nvSpPr>
        <p:spPr>
          <a:xfrm>
            <a:off x="3150430" y="2857962"/>
            <a:ext cx="5694711" cy="378561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production is measured in barrels. There are 31 gallons of beer in a barrel.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average monkey weighs 22.5 lbs.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gallon of beer weighs about 8.34 pounds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means you can fit about 11.5 monkeys in a barrel 😊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35ED9-8803-C210-A22C-4279188FDA8E}"/>
              </a:ext>
            </a:extLst>
          </p:cNvPr>
          <p:cNvSpPr txBox="1"/>
          <p:nvPr/>
        </p:nvSpPr>
        <p:spPr>
          <a:xfrm>
            <a:off x="252709" y="2028616"/>
            <a:ext cx="386322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consumption rate is rising steadily between the years of 2020 to 2023.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The highest rate so far is 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 2022, but the 2023 data is missing the 4</a:t>
            </a:r>
            <a:r>
              <a:rPr lang="en-US" sz="16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quarter information.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While 2023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has the lowest consumption rate,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would estimate that after all information has been reported for 2023,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comsumption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rate will be greater than 2022.</a:t>
            </a:r>
          </a:p>
        </p:txBody>
      </p:sp>
      <p:pic>
        <p:nvPicPr>
          <p:cNvPr id="6" name="Picture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FFAD8D-1317-AEF1-B0AA-F520ABDBB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41" y="214422"/>
            <a:ext cx="4473118" cy="3578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14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893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State Population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98548" y="1994667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0A443-5ACD-B571-01D7-D9D285DE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77" y="1502848"/>
            <a:ext cx="6767944" cy="4047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55A88-DC53-0489-F615-6AAC739E6087}"/>
              </a:ext>
            </a:extLst>
          </p:cNvPr>
          <p:cNvSpPr txBox="1"/>
          <p:nvPr/>
        </p:nvSpPr>
        <p:spPr>
          <a:xfrm>
            <a:off x="1" y="2749313"/>
            <a:ext cx="52017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Top 10 most populated states are all located by a major body of water. Of those 10 only 4 have a population to brewery ratio over 10,000:1.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highest population to brewery ratio is Wyoming with a ratio around 32,835 citizens for every  1 brewery.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population to brewery ratio is Alabama with a ratio around 1,279 citizens for every 1 brewery.</a:t>
            </a:r>
          </a:p>
        </p:txBody>
      </p:sp>
    </p:spTree>
    <p:extLst>
      <p:ext uri="{BB962C8B-B14F-4D97-AF65-F5344CB8AC3E}">
        <p14:creationId xmlns:p14="http://schemas.microsoft.com/office/powerpoint/2010/main" val="264415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all the states and territories there is a moderate correlation between the state population to the number of breweries with the r value equaling about .68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California is an outlier with 904 Breweries to the population when we remove it the r value becomes about .50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5000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DCFF04-B1B6-FE70-D6F5-9E900B67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65" y="0"/>
            <a:ext cx="4016914" cy="35091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F5C79C-3DC8-4F70-9B0C-F93C3D03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65" y="3487569"/>
            <a:ext cx="4016914" cy="33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9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1560</TotalTime>
  <Words>782</Words>
  <Application>Microsoft Office PowerPoint</Application>
  <PresentationFormat>Widescreen</PresentationFormat>
  <Paragraphs>45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Breweries In USA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Breweries In USA</dc:title>
  <dc:creator>Daryn Fackrell</dc:creator>
  <cp:lastModifiedBy>John W Teasley</cp:lastModifiedBy>
  <cp:revision>13</cp:revision>
  <dcterms:created xsi:type="dcterms:W3CDTF">2024-04-29T21:01:37Z</dcterms:created>
  <dcterms:modified xsi:type="dcterms:W3CDTF">2024-05-02T22:01:43Z</dcterms:modified>
</cp:coreProperties>
</file>